
<file path=[Content_Types].xml><?xml version="1.0" encoding="utf-8"?>
<Types xmlns="http://schemas.openxmlformats.org/package/2006/content-types">
  <Default Extension="jpeg" ContentType="image/jpeg"/>
  <Default Extension="wdp" ContentType="image/vnd.ms-photo"/>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42" r:id="rId3"/>
    <p:sldId id="341" r:id="rId4"/>
    <p:sldId id="344" r:id="rId5"/>
    <p:sldId id="355" r:id="rId6"/>
    <p:sldId id="366" r:id="rId7"/>
    <p:sldId id="444" r:id="rId8"/>
    <p:sldId id="380" r:id="rId9"/>
    <p:sldId id="445" r:id="rId10"/>
    <p:sldId id="441" r:id="rId11"/>
    <p:sldId id="381"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autoAdjust="0"/>
    <p:restoredTop sz="94662" autoAdjust="0"/>
  </p:normalViewPr>
  <p:slideViewPr>
    <p:cSldViewPr snapToGrid="0">
      <p:cViewPr>
        <p:scale>
          <a:sx n="100" d="100"/>
          <a:sy n="100" d="100"/>
        </p:scale>
        <p:origin x="1700" y="142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hdphoto1.wdp>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DC07AE5-B823-4D6F-8B84-96BC79519C8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6530A28-11B2-4C06-922D-F5A01AEFA157}"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DC07AE5-B823-4D6F-8B84-96BC79519C8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6530A28-11B2-4C06-922D-F5A01AEFA15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DC07AE5-B823-4D6F-8B84-96BC79519C8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6530A28-11B2-4C06-922D-F5A01AEFA15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DC07AE5-B823-4D6F-8B84-96BC79519C8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6530A28-11B2-4C06-922D-F5A01AEFA15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3DC07AE5-B823-4D6F-8B84-96BC79519C8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6530A28-11B2-4C06-922D-F5A01AEFA15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DC07AE5-B823-4D6F-8B84-96BC79519C8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6530A28-11B2-4C06-922D-F5A01AEFA15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DC07AE5-B823-4D6F-8B84-96BC79519C8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6530A28-11B2-4C06-922D-F5A01AEFA15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DC07AE5-B823-4D6F-8B84-96BC79519C8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6530A28-11B2-4C06-922D-F5A01AEFA15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DC07AE5-B823-4D6F-8B84-96BC79519C8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6530A28-11B2-4C06-922D-F5A01AEFA15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DC07AE5-B823-4D6F-8B84-96BC79519C8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6530A28-11B2-4C06-922D-F5A01AEFA15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DC07AE5-B823-4D6F-8B84-96BC79519C8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6530A28-11B2-4C06-922D-F5A01AEFA15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C07AE5-B823-4D6F-8B84-96BC79519C8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530A28-11B2-4C06-922D-F5A01AEFA15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www.brain-map.org/"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532465"/>
            <a:ext cx="9144000" cy="863599"/>
          </a:xfrm>
        </p:spPr>
        <p:txBody>
          <a:bodyPr>
            <a:normAutofit/>
          </a:bodyPr>
          <a:lstStyle/>
          <a:p>
            <a:r>
              <a:rPr lang="en-US" altLang="zh-CN" sz="5400" dirty="0">
                <a:latin typeface="Arial" panose="020B0604020202020204" pitchFamily="34" charset="0"/>
                <a:cs typeface="Arial" panose="020B0604020202020204" pitchFamily="34" charset="0"/>
              </a:rPr>
              <a:t>Enjoy the beautiful Neurons</a:t>
            </a:r>
            <a:endParaRPr lang="zh-CN" altLang="en-US" sz="5400" dirty="0">
              <a:latin typeface="Arial" panose="020B0604020202020204" pitchFamily="34" charset="0"/>
              <a:cs typeface="Arial" panose="020B0604020202020204" pitchFamily="34" charset="0"/>
            </a:endParaRPr>
          </a:p>
        </p:txBody>
      </p:sp>
      <p:grpSp>
        <p:nvGrpSpPr>
          <p:cNvPr id="9" name="组合 8"/>
          <p:cNvGrpSpPr/>
          <p:nvPr/>
        </p:nvGrpSpPr>
        <p:grpSpPr>
          <a:xfrm>
            <a:off x="2069948" y="1801905"/>
            <a:ext cx="8052105" cy="2945491"/>
            <a:chOff x="1804962" y="1801905"/>
            <a:chExt cx="8052105" cy="2945491"/>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804962" y="1801905"/>
              <a:ext cx="3962544" cy="2945491"/>
            </a:xfrm>
            <a:prstGeom prst="rect">
              <a:avLst/>
            </a:prstGeom>
          </p:spPr>
        </p:pic>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5244" y="1861588"/>
              <a:ext cx="2711823" cy="2711823"/>
            </a:xfrm>
            <a:prstGeom prst="rect">
              <a:avLst/>
            </a:prstGeom>
          </p:spPr>
        </p:pic>
        <p:sp>
          <p:nvSpPr>
            <p:cNvPr id="8" name="箭头: 右 7"/>
            <p:cNvSpPr/>
            <p:nvPr/>
          </p:nvSpPr>
          <p:spPr>
            <a:xfrm>
              <a:off x="6096000" y="3077799"/>
              <a:ext cx="742950" cy="27940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8810626" y="5238750"/>
            <a:ext cx="2813049" cy="830997"/>
          </a:xfrm>
          <a:prstGeom prst="rect">
            <a:avLst/>
          </a:prstGeom>
          <a:noFill/>
        </p:spPr>
        <p:txBody>
          <a:bodyPr wrap="square" rtlCol="0">
            <a:spAutoFit/>
          </a:bodyPr>
          <a:lstStyle/>
          <a:p>
            <a:r>
              <a:rPr lang="en-US" altLang="zh-CN" sz="2400" b="1" dirty="0">
                <a:latin typeface="Arial" panose="020B0604020202020204" pitchFamily="34" charset="0"/>
                <a:cs typeface="Arial" panose="020B0604020202020204" pitchFamily="34" charset="0"/>
              </a:rPr>
              <a:t>      </a:t>
            </a:r>
            <a:r>
              <a:rPr lang="en-US" altLang="zh-CN" sz="2400" b="1" dirty="0" err="1">
                <a:latin typeface="Arial" panose="020B0604020202020204" pitchFamily="34" charset="0"/>
                <a:cs typeface="Arial" panose="020B0604020202020204" pitchFamily="34" charset="0"/>
              </a:rPr>
              <a:t>Lijuan</a:t>
            </a:r>
            <a:r>
              <a:rPr lang="en-US" altLang="zh-CN" sz="2400" b="1" dirty="0">
                <a:latin typeface="Arial" panose="020B0604020202020204" pitchFamily="34" charset="0"/>
                <a:cs typeface="Arial" panose="020B0604020202020204" pitchFamily="34" charset="0"/>
              </a:rPr>
              <a:t> Liu</a:t>
            </a:r>
            <a:endParaRPr lang="en-US" altLang="zh-CN" sz="2400" b="1" dirty="0">
              <a:latin typeface="Arial" panose="020B0604020202020204" pitchFamily="34" charset="0"/>
              <a:cs typeface="Arial" panose="020B0604020202020204" pitchFamily="34" charset="0"/>
            </a:endParaRPr>
          </a:p>
          <a:p>
            <a:r>
              <a:rPr lang="en-US" altLang="zh-CN" sz="2400" b="1" dirty="0">
                <a:latin typeface="Arial" panose="020B0604020202020204" pitchFamily="34" charset="0"/>
                <a:cs typeface="Arial" panose="020B0604020202020204" pitchFamily="34" charset="0"/>
              </a:rPr>
              <a:t>Annotation Group</a:t>
            </a:r>
            <a:endParaRPr lang="zh-CN" altLang="en-US" sz="2400" b="1" dirty="0">
              <a:latin typeface="Arial" panose="020B0604020202020204" pitchFamily="34" charset="0"/>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612900"/>
            <a:ext cx="10515600" cy="4564063"/>
          </a:xfrm>
        </p:spPr>
        <p:txBody>
          <a:bodyPr>
            <a:normAutofit/>
          </a:bodyPr>
          <a:lstStyle/>
          <a:p>
            <a:pPr marL="0" indent="0">
              <a:buNone/>
            </a:pPr>
            <a:endParaRPr lang="en-US" altLang="zh-CN" dirty="0"/>
          </a:p>
        </p:txBody>
      </p:sp>
      <p:sp>
        <p:nvSpPr>
          <p:cNvPr id="4" name="灯片编号占位符 3"/>
          <p:cNvSpPr>
            <a:spLocks noGrp="1"/>
          </p:cNvSpPr>
          <p:nvPr>
            <p:ph type="sldNum" sz="quarter" idx="11"/>
          </p:nvPr>
        </p:nvSpPr>
        <p:spPr/>
        <p:txBody>
          <a:bodyPr/>
          <a:lstStyle/>
          <a:p>
            <a:fld id="{C2C38271-C80B-EC45-BF03-BE894D38DF8E}" type="slidenum">
              <a:rPr lang="en-US" altLang="en-US" smtClean="0"/>
            </a:fld>
            <a:endParaRPr lang="en-US" altLang="en-US" dirty="0"/>
          </a:p>
        </p:txBody>
      </p:sp>
      <p:sp>
        <p:nvSpPr>
          <p:cNvPr id="6" name="标题 5"/>
          <p:cNvSpPr>
            <a:spLocks noGrp="1"/>
          </p:cNvSpPr>
          <p:nvPr>
            <p:ph type="title"/>
          </p:nvPr>
        </p:nvSpPr>
        <p:spPr/>
        <p:txBody>
          <a:bodyPr>
            <a:normAutofit/>
          </a:bodyPr>
          <a:lstStyle/>
          <a:p>
            <a:r>
              <a:rPr lang="en-US" altLang="zh-CN" sz="2800" b="1" kern="0" dirty="0">
                <a:solidFill>
                  <a:schemeClr val="tx2"/>
                </a:solidFill>
                <a:latin typeface="Arial" panose="020B0604020202020204" pitchFamily="34" charset="0"/>
                <a:ea typeface="MS PGothic" panose="020B0600070205080204" pitchFamily="34" charset="-128"/>
                <a:cs typeface="Arial" panose="020B0604020202020204" pitchFamily="34" charset="0"/>
              </a:rPr>
              <a:t>Your Annotation tricks will be welcome to add here</a:t>
            </a:r>
            <a:endParaRPr lang="zh-CN" altLang="en-US" sz="2800" b="1" kern="0" dirty="0">
              <a:solidFill>
                <a:schemeClr val="tx2"/>
              </a:solidFill>
              <a:latin typeface="Arial" panose="020B0604020202020204" pitchFamily="34" charset="0"/>
              <a:ea typeface="MS PGothic" panose="020B0600070205080204" pitchFamily="34" charset="-128"/>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latin typeface="Arial" panose="020B0604020202020204" pitchFamily="34" charset="0"/>
                <a:ea typeface="+mn-ea"/>
                <a:cs typeface="Arial" panose="020B0604020202020204" pitchFamily="34" charset="0"/>
              </a:rPr>
              <a:t>Questions(Q) &amp; Answers(A)</a:t>
            </a:r>
            <a:endParaRPr lang="en-US" sz="3600" b="1" dirty="0">
              <a:latin typeface="Arial" panose="020B0604020202020204" pitchFamily="34" charset="0"/>
              <a:ea typeface="+mn-ea"/>
              <a:cs typeface="Arial" panose="020B0604020202020204" pitchFamily="34" charset="0"/>
            </a:endParaRPr>
          </a:p>
        </p:txBody>
      </p:sp>
      <p:sp>
        <p:nvSpPr>
          <p:cNvPr id="3" name="Content Placeholder 2"/>
          <p:cNvSpPr>
            <a:spLocks noGrp="1"/>
          </p:cNvSpPr>
          <p:nvPr>
            <p:ph idx="1"/>
          </p:nvPr>
        </p:nvSpPr>
        <p:spPr>
          <a:xfrm>
            <a:off x="838200" y="1450975"/>
            <a:ext cx="10515600" cy="4351338"/>
          </a:xfrm>
        </p:spPr>
        <p:txBody>
          <a:bodyPr>
            <a:normAutofit/>
          </a:bodyPr>
          <a:lstStyle/>
          <a:p>
            <a:pPr marL="0" indent="0">
              <a:buNone/>
            </a:pPr>
            <a:r>
              <a:rPr lang="en-US" sz="2000" b="1" dirty="0">
                <a:latin typeface="Arial" panose="020B0604020202020204" pitchFamily="34" charset="0"/>
                <a:cs typeface="Arial" panose="020B0604020202020204" pitchFamily="34" charset="0"/>
              </a:rPr>
              <a:t>Q1</a:t>
            </a:r>
            <a:r>
              <a:rPr lang="zh-CN" altLang="en-US" sz="2000" b="1" dirty="0">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How to distinguish the axon and dendrite?</a:t>
            </a:r>
            <a:endParaRPr lang="en-US" sz="2000" dirty="0">
              <a:latin typeface="Arial" panose="020B0604020202020204" pitchFamily="34" charset="0"/>
              <a:cs typeface="Arial" panose="020B0604020202020204" pitchFamily="34" charset="0"/>
            </a:endParaRPr>
          </a:p>
          <a:p>
            <a:pPr marL="0" indent="0">
              <a:buNone/>
            </a:pPr>
            <a:r>
              <a:rPr lang="en-US" sz="2000" b="1" dirty="0">
                <a:latin typeface="Arial" panose="020B0604020202020204" pitchFamily="34" charset="0"/>
                <a:cs typeface="Arial" panose="020B0604020202020204" pitchFamily="34" charset="0"/>
              </a:rPr>
              <a:t>A1</a:t>
            </a:r>
            <a:r>
              <a:rPr lang="zh-CN" altLang="en-US" sz="2000" b="1"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Usually axon is smooth when coming out the soma, but there are many small protrusions on the surface of dendrites called dendritic spines, which are the primary postsynaptic targets of excitatory glutamatergic synapses. Sometimes, axon could project from the primary dendrite, however, it’s rare.</a:t>
            </a:r>
            <a:endParaRPr lang="en-US" sz="2000" dirty="0">
              <a:latin typeface="Arial" panose="020B0604020202020204" pitchFamily="34" charset="0"/>
              <a:cs typeface="Arial" panose="020B0604020202020204" pitchFamily="34" charset="0"/>
            </a:endParaRPr>
          </a:p>
          <a:p>
            <a:pPr marL="0" indent="0">
              <a:buNone/>
            </a:pPr>
            <a:r>
              <a:rPr lang="en-US" sz="2000" dirty="0">
                <a:latin typeface="Arial" panose="020B0604020202020204" pitchFamily="34" charset="0"/>
                <a:cs typeface="Arial" panose="020B0604020202020204" pitchFamily="34" charset="0"/>
              </a:rPr>
              <a:t>Axons branch at the terminal part. For the terminal of axon, there are large nodes could be sites for synapse. Also, large nodes are probably shown in middle too.</a:t>
            </a:r>
            <a:endParaRPr lang="en-US" sz="2000" dirty="0">
              <a:latin typeface="Arial" panose="020B0604020202020204" pitchFamily="34" charset="0"/>
              <a:cs typeface="Arial" panose="020B0604020202020204" pitchFamily="34" charset="0"/>
            </a:endParaRPr>
          </a:p>
          <a:p>
            <a:pPr marL="0" indent="0">
              <a:buNone/>
            </a:pPr>
            <a:endParaRPr lang="en-US" dirty="0"/>
          </a:p>
          <a:p>
            <a:endParaRPr lang="en-US" dirty="0"/>
          </a:p>
        </p:txBody>
      </p:sp>
      <p:grpSp>
        <p:nvGrpSpPr>
          <p:cNvPr id="5" name="组合 4"/>
          <p:cNvGrpSpPr>
            <a:grpSpLocks noChangeAspect="1"/>
          </p:cNvGrpSpPr>
          <p:nvPr/>
        </p:nvGrpSpPr>
        <p:grpSpPr>
          <a:xfrm>
            <a:off x="2907476" y="3823638"/>
            <a:ext cx="3188524" cy="2331893"/>
            <a:chOff x="1541927" y="1416419"/>
            <a:chExt cx="4553828" cy="3330392"/>
          </a:xfrm>
        </p:grpSpPr>
        <p:pic>
          <p:nvPicPr>
            <p:cNvPr id="6" name="图片 1"/>
            <p:cNvPicPr>
              <a:picLocks noChangeAspect="1"/>
            </p:cNvPicPr>
            <p:nvPr/>
          </p:nvPicPr>
          <p:blipFill rotWithShape="1">
            <a:blip r:embed="rId1"/>
            <a:srcRect r="49975" b="273"/>
            <a:stretch>
              <a:fillRect/>
            </a:stretch>
          </p:blipFill>
          <p:spPr>
            <a:xfrm>
              <a:off x="1541927" y="1479176"/>
              <a:ext cx="4459942" cy="3267635"/>
            </a:xfrm>
            <a:prstGeom prst="rect">
              <a:avLst/>
            </a:prstGeom>
          </p:spPr>
        </p:pic>
        <p:sp>
          <p:nvSpPr>
            <p:cNvPr id="7" name="文本框 6"/>
            <p:cNvSpPr txBox="1"/>
            <p:nvPr/>
          </p:nvSpPr>
          <p:spPr>
            <a:xfrm>
              <a:off x="4309565" y="1416419"/>
              <a:ext cx="1786190" cy="527477"/>
            </a:xfrm>
            <a:prstGeom prst="rect">
              <a:avLst/>
            </a:prstGeom>
            <a:noFill/>
          </p:spPr>
          <p:txBody>
            <a:bodyPr wrap="none" rtlCol="0">
              <a:spAutoFit/>
            </a:bodyPr>
            <a:lstStyle/>
            <a:p>
              <a:r>
                <a:rPr lang="en-US" altLang="zh-CN" b="1" dirty="0">
                  <a:solidFill>
                    <a:srgbClr val="FF0000"/>
                  </a:solidFill>
                </a:rPr>
                <a:t>Red-Axon</a:t>
              </a:r>
              <a:endParaRPr lang="zh-CN" altLang="en-US" b="1" dirty="0">
                <a:solidFill>
                  <a:srgbClr val="FF0000"/>
                </a:solidFill>
              </a:endParaRPr>
            </a:p>
          </p:txBody>
        </p:sp>
        <p:sp>
          <p:nvSpPr>
            <p:cNvPr id="8" name="文本框 7"/>
            <p:cNvSpPr txBox="1"/>
            <p:nvPr/>
          </p:nvSpPr>
          <p:spPr>
            <a:xfrm>
              <a:off x="3685923" y="1788415"/>
              <a:ext cx="2390588" cy="527477"/>
            </a:xfrm>
            <a:prstGeom prst="rect">
              <a:avLst/>
            </a:prstGeom>
            <a:noFill/>
          </p:spPr>
          <p:txBody>
            <a:bodyPr wrap="none" rtlCol="0">
              <a:spAutoFit/>
            </a:bodyPr>
            <a:lstStyle/>
            <a:p>
              <a:r>
                <a:rPr lang="en-US" altLang="zh-CN" b="1" dirty="0">
                  <a:solidFill>
                    <a:srgbClr val="0000FF"/>
                  </a:solidFill>
                </a:rPr>
                <a:t>Blue-Dendrite</a:t>
              </a:r>
              <a:endParaRPr lang="zh-CN" altLang="en-US" b="1" dirty="0">
                <a:solidFill>
                  <a:srgbClr val="0000FF"/>
                </a:solidFill>
              </a:endParaRPr>
            </a:p>
          </p:txBody>
        </p:sp>
      </p:grpSp>
      <p:pic>
        <p:nvPicPr>
          <p:cNvPr id="9" name="内容占位符 3"/>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Effect>
                      <a14:sharpenSoften amount="50000"/>
                    </a14:imgEffect>
                  </a14:imgLayer>
                </a14:imgProps>
              </a:ext>
            </a:extLst>
          </a:blip>
          <a:stretch>
            <a:fillRect/>
          </a:stretch>
        </p:blipFill>
        <p:spPr>
          <a:xfrm>
            <a:off x="6054087" y="3867580"/>
            <a:ext cx="3122534" cy="2287951"/>
          </a:xfrm>
          <a:prstGeom prst="rect">
            <a:avLst/>
          </a:prstGeom>
        </p:spPr>
      </p:pic>
      <p:sp>
        <p:nvSpPr>
          <p:cNvPr id="10" name="箭头: 下 9"/>
          <p:cNvSpPr/>
          <p:nvPr/>
        </p:nvSpPr>
        <p:spPr>
          <a:xfrm>
            <a:off x="8372115" y="4116601"/>
            <a:ext cx="56703" cy="204531"/>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箭头: 下 10"/>
          <p:cNvSpPr/>
          <p:nvPr/>
        </p:nvSpPr>
        <p:spPr>
          <a:xfrm>
            <a:off x="8494787" y="4223349"/>
            <a:ext cx="56703" cy="204531"/>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箭头: 下 11"/>
          <p:cNvSpPr/>
          <p:nvPr/>
        </p:nvSpPr>
        <p:spPr>
          <a:xfrm>
            <a:off x="8591753" y="4314113"/>
            <a:ext cx="56703" cy="204531"/>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7507695" y="5492810"/>
            <a:ext cx="1800326" cy="646331"/>
          </a:xfrm>
          <a:prstGeom prst="rect">
            <a:avLst/>
          </a:prstGeom>
          <a:noFill/>
        </p:spPr>
        <p:txBody>
          <a:bodyPr wrap="square" rtlCol="0">
            <a:spAutoFit/>
          </a:bodyPr>
          <a:lstStyle/>
          <a:p>
            <a:r>
              <a:rPr lang="en-US" altLang="zh-CN" b="1" dirty="0">
                <a:solidFill>
                  <a:srgbClr val="FF0000"/>
                </a:solidFill>
              </a:rPr>
              <a:t>Bouton of Axon Terminal</a:t>
            </a:r>
            <a:endParaRPr lang="zh-CN" altLang="en-US" b="1" dirty="0">
              <a:solidFill>
                <a:srgbClr val="FF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36600" y="709136"/>
            <a:ext cx="6096000" cy="1753235"/>
          </a:xfrm>
          <a:prstGeom prst="rect">
            <a:avLst/>
          </a:prstGeom>
        </p:spPr>
        <p:txBody>
          <a:bodyPr>
            <a:spAutoFit/>
          </a:bodyPr>
          <a:lstStyle/>
          <a:p>
            <a:r>
              <a:rPr lang="en-US" altLang="zh-CN" b="1" dirty="0">
                <a:latin typeface="Arial" panose="020B0604020202020204" pitchFamily="34" charset="0"/>
                <a:cs typeface="Arial" panose="020B0604020202020204" pitchFamily="34" charset="0"/>
              </a:rPr>
              <a:t>Q2</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How to check the location of the neurons?</a:t>
            </a:r>
            <a:endParaRPr lang="en-US" altLang="zh-CN" dirty="0">
              <a:latin typeface="Arial" panose="020B0604020202020204" pitchFamily="34" charset="0"/>
              <a:cs typeface="Arial" panose="020B0604020202020204" pitchFamily="34" charset="0"/>
            </a:endParaRPr>
          </a:p>
          <a:p>
            <a:r>
              <a:rPr lang="en-US" altLang="zh-CN" b="1" dirty="0">
                <a:latin typeface="Arial" panose="020B0604020202020204" pitchFamily="34" charset="0"/>
                <a:cs typeface="Arial" panose="020B0604020202020204" pitchFamily="34" charset="0"/>
              </a:rPr>
              <a:t>A2</a:t>
            </a:r>
            <a:r>
              <a:rPr lang="zh-CN" altLang="en-US" b="1"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go to </a:t>
            </a:r>
            <a:r>
              <a:rPr lang="en-US" altLang="zh-CN" u="sng" dirty="0">
                <a:latin typeface="Arial" panose="020B0604020202020204" pitchFamily="34" charset="0"/>
                <a:cs typeface="Arial" panose="020B0604020202020204" pitchFamily="34" charset="0"/>
                <a:hlinkClick r:id="rId1"/>
              </a:rPr>
              <a:t>www.brain-map.org</a:t>
            </a:r>
            <a:r>
              <a:rPr lang="en-US" altLang="zh-CN" dirty="0">
                <a:latin typeface="Arial" panose="020B0604020202020204" pitchFamily="34" charset="0"/>
                <a:cs typeface="Arial" panose="020B0604020202020204" pitchFamily="34" charset="0"/>
              </a:rPr>
              <a:t> and… papers</a:t>
            </a:r>
            <a:endParaRPr lang="en-US" altLang="zh-CN" dirty="0">
              <a:latin typeface="Arial" panose="020B0604020202020204" pitchFamily="34" charset="0"/>
              <a:cs typeface="Arial" panose="020B0604020202020204" pitchFamily="34" charset="0"/>
            </a:endParaRPr>
          </a:p>
          <a:p>
            <a:endParaRPr lang="en-US" altLang="zh-CN" b="1" dirty="0">
              <a:latin typeface="Arial" panose="020B0604020202020204" pitchFamily="34" charset="0"/>
              <a:cs typeface="Arial" panose="020B0604020202020204" pitchFamily="34" charset="0"/>
            </a:endParaRPr>
          </a:p>
          <a:p>
            <a:r>
              <a:rPr lang="en-US" altLang="zh-CN" b="1" dirty="0">
                <a:latin typeface="Arial" panose="020B0604020202020204" pitchFamily="34" charset="0"/>
                <a:cs typeface="Arial" panose="020B0604020202020204" pitchFamily="34" charset="0"/>
              </a:rPr>
              <a:t>Q3</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Do </a:t>
            </a:r>
            <a:r>
              <a:rPr lang="en-US" altLang="zh-CN" b="1" dirty="0">
                <a:latin typeface="Arial" panose="020B0604020202020204" pitchFamily="34" charset="0"/>
                <a:cs typeface="Arial" panose="020B0604020202020204" pitchFamily="34" charset="0"/>
              </a:rPr>
              <a:t>Axons usually get branches at the terminal part?</a:t>
            </a:r>
            <a:endParaRPr lang="en-US" altLang="zh-CN" dirty="0">
              <a:latin typeface="Arial" panose="020B0604020202020204" pitchFamily="34" charset="0"/>
              <a:cs typeface="Arial" panose="020B0604020202020204" pitchFamily="34" charset="0"/>
            </a:endParaRPr>
          </a:p>
          <a:p>
            <a:r>
              <a:rPr lang="en-US" altLang="zh-CN" b="1" dirty="0">
                <a:latin typeface="Arial" panose="020B0604020202020204" pitchFamily="34" charset="0"/>
                <a:cs typeface="Arial" panose="020B0604020202020204" pitchFamily="34" charset="0"/>
              </a:rPr>
              <a:t>A3</a:t>
            </a:r>
            <a:r>
              <a:rPr lang="zh-CN" altLang="en-US" b="1"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NO, could be in the middle</a:t>
            </a:r>
            <a:endParaRPr lang="en-US" altLang="zh-CN" dirty="0">
              <a:latin typeface="Arial" panose="020B0604020202020204" pitchFamily="34" charset="0"/>
              <a:cs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82650" y="641350"/>
            <a:ext cx="10001250" cy="1485900"/>
          </a:xfrm>
        </p:spPr>
        <p:txBody>
          <a:bodyPr>
            <a:normAutofit/>
          </a:bodyPr>
          <a:lstStyle/>
          <a:p>
            <a:pPr marL="0" indent="0">
              <a:buNone/>
            </a:pPr>
            <a:r>
              <a:rPr lang="en-US" altLang="zh-CN" sz="1800" dirty="0">
                <a:latin typeface="Arial" panose="020B0604020202020204" pitchFamily="34" charset="0"/>
                <a:cs typeface="Arial" panose="020B0604020202020204" pitchFamily="34" charset="0"/>
              </a:rPr>
              <a:t>Q4: Is it possible for the axon </a:t>
            </a:r>
            <a:r>
              <a:rPr lang="en-US" altLang="zh-CN" sz="1800" dirty="0" err="1">
                <a:latin typeface="Arial" panose="020B0604020202020204" pitchFamily="34" charset="0"/>
                <a:cs typeface="Arial" panose="020B0604020202020204" pitchFamily="34" charset="0"/>
              </a:rPr>
              <a:t>branches</a:t>
            </a:r>
            <a:r>
              <a:rPr lang="en-US" altLang="zh-CN" sz="1800" dirty="0">
                <a:latin typeface="Arial" panose="020B0604020202020204" pitchFamily="34" charset="0"/>
                <a:cs typeface="Arial" panose="020B0604020202020204" pitchFamily="34" charset="0"/>
              </a:rPr>
              <a:t> from the soma area go back to soma area?</a:t>
            </a:r>
            <a:endParaRPr lang="en-US" altLang="zh-CN" sz="1800" dirty="0">
              <a:latin typeface="Arial" panose="020B0604020202020204" pitchFamily="34" charset="0"/>
              <a:cs typeface="Arial" panose="020B0604020202020204" pitchFamily="34" charset="0"/>
            </a:endParaRPr>
          </a:p>
          <a:p>
            <a:pPr marL="0" indent="0">
              <a:buNone/>
            </a:pPr>
            <a:r>
              <a:rPr lang="en-US" altLang="zh-CN" sz="1800" dirty="0">
                <a:latin typeface="Arial" panose="020B0604020202020204" pitchFamily="34" charset="0"/>
                <a:cs typeface="Arial" panose="020B0604020202020204" pitchFamily="34" charset="0"/>
              </a:rPr>
              <a:t>A4: YES! The neurons located at the Striatum show this morphology, they are excitatory neurons. The yellow arrow points to the branches of the axon nearby the soma which do not project away from soma.</a:t>
            </a:r>
            <a:endParaRPr lang="zh-CN" altLang="en-US" sz="1800" dirty="0">
              <a:latin typeface="Arial" panose="020B0604020202020204" pitchFamily="34" charset="0"/>
              <a:cs typeface="Arial" panose="020B0604020202020204" pitchFamily="34" charset="0"/>
            </a:endParaRPr>
          </a:p>
        </p:txBody>
      </p:sp>
      <p:grpSp>
        <p:nvGrpSpPr>
          <p:cNvPr id="5" name="组合 4"/>
          <p:cNvGrpSpPr>
            <a:grpSpLocks noChangeAspect="1"/>
          </p:cNvGrpSpPr>
          <p:nvPr/>
        </p:nvGrpSpPr>
        <p:grpSpPr>
          <a:xfrm>
            <a:off x="1657721" y="2127250"/>
            <a:ext cx="8876559" cy="3286133"/>
            <a:chOff x="1970534" y="2475465"/>
            <a:chExt cx="6443160" cy="2385281"/>
          </a:xfrm>
        </p:grpSpPr>
        <p:pic>
          <p:nvPicPr>
            <p:cNvPr id="10" name="图片 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70534" y="2489919"/>
              <a:ext cx="3111024" cy="2370826"/>
            </a:xfrm>
            <a:prstGeom prst="rect">
              <a:avLst/>
            </a:prstGeom>
          </p:spPr>
        </p:pic>
        <p:sp>
          <p:nvSpPr>
            <p:cNvPr id="11" name="文本框 10"/>
            <p:cNvSpPr txBox="1"/>
            <p:nvPr/>
          </p:nvSpPr>
          <p:spPr>
            <a:xfrm>
              <a:off x="3773628" y="2475465"/>
              <a:ext cx="1346375" cy="469147"/>
            </a:xfrm>
            <a:prstGeom prst="rect">
              <a:avLst/>
            </a:prstGeom>
            <a:noFill/>
          </p:spPr>
          <p:txBody>
            <a:bodyPr wrap="square" rtlCol="0">
              <a:spAutoFit/>
            </a:bodyPr>
            <a:lstStyle/>
            <a:p>
              <a:r>
                <a:rPr lang="en-US" altLang="zh-CN" b="1" dirty="0">
                  <a:solidFill>
                    <a:srgbClr val="FF0000"/>
                  </a:solidFill>
                  <a:latin typeface="Arial" panose="020B0604020202020204" pitchFamily="34" charset="0"/>
                  <a:cs typeface="Arial" panose="020B0604020202020204" pitchFamily="34" charset="0"/>
                </a:rPr>
                <a:t>Axon branches </a:t>
              </a:r>
              <a:endParaRPr lang="en-US" altLang="zh-CN" b="1" dirty="0">
                <a:solidFill>
                  <a:srgbClr val="FF0000"/>
                </a:solidFill>
                <a:latin typeface="Arial" panose="020B0604020202020204" pitchFamily="34" charset="0"/>
                <a:cs typeface="Arial" panose="020B0604020202020204" pitchFamily="34" charset="0"/>
              </a:endParaRPr>
            </a:p>
            <a:p>
              <a:r>
                <a:rPr lang="en-US" altLang="zh-CN" b="1" dirty="0">
                  <a:solidFill>
                    <a:srgbClr val="FF0000"/>
                  </a:solidFill>
                  <a:latin typeface="Arial" panose="020B0604020202020204" pitchFamily="34" charset="0"/>
                  <a:cs typeface="Arial" panose="020B0604020202020204" pitchFamily="34" charset="0"/>
                </a:rPr>
                <a:t>nearby Soma</a:t>
              </a:r>
              <a:endParaRPr lang="zh-CN" altLang="en-US" b="1" dirty="0">
                <a:solidFill>
                  <a:srgbClr val="FF0000"/>
                </a:solidFill>
                <a:latin typeface="Arial" panose="020B0604020202020204" pitchFamily="34" charset="0"/>
                <a:cs typeface="Arial" panose="020B0604020202020204" pitchFamily="34" charset="0"/>
              </a:endParaRPr>
            </a:p>
          </p:txBody>
        </p:sp>
        <p:pic>
          <p:nvPicPr>
            <p:cNvPr id="12" name="图片 11"/>
            <p:cNvPicPr>
              <a:picLocks noChangeAspect="1"/>
            </p:cNvPicPr>
            <p:nvPr/>
          </p:nvPicPr>
          <p:blipFill rotWithShape="1">
            <a:blip r:embed="rId2"/>
            <a:srcRect b="33036"/>
            <a:stretch>
              <a:fillRect/>
            </a:stretch>
          </p:blipFill>
          <p:spPr>
            <a:xfrm>
              <a:off x="5122107" y="2489920"/>
              <a:ext cx="3122534" cy="2370826"/>
            </a:xfrm>
            <a:prstGeom prst="rect">
              <a:avLst/>
            </a:prstGeom>
          </p:spPr>
        </p:pic>
        <p:sp>
          <p:nvSpPr>
            <p:cNvPr id="13" name="文本框 12"/>
            <p:cNvSpPr txBox="1"/>
            <p:nvPr/>
          </p:nvSpPr>
          <p:spPr>
            <a:xfrm>
              <a:off x="6930743" y="2501435"/>
              <a:ext cx="1482951" cy="469147"/>
            </a:xfrm>
            <a:prstGeom prst="rect">
              <a:avLst/>
            </a:prstGeom>
            <a:noFill/>
          </p:spPr>
          <p:txBody>
            <a:bodyPr wrap="square" rtlCol="0">
              <a:spAutoFit/>
            </a:bodyPr>
            <a:lstStyle/>
            <a:p>
              <a:r>
                <a:rPr lang="en-US" altLang="zh-CN" b="1" dirty="0">
                  <a:solidFill>
                    <a:srgbClr val="FF0000"/>
                  </a:solidFill>
                  <a:latin typeface="Arial" panose="020B0604020202020204" pitchFamily="34" charset="0"/>
                  <a:cs typeface="Arial" panose="020B0604020202020204" pitchFamily="34" charset="0"/>
                </a:rPr>
                <a:t>Axon branches </a:t>
              </a:r>
              <a:endParaRPr lang="en-US" altLang="zh-CN" b="1" dirty="0">
                <a:solidFill>
                  <a:srgbClr val="FF0000"/>
                </a:solidFill>
                <a:latin typeface="Arial" panose="020B0604020202020204" pitchFamily="34" charset="0"/>
                <a:cs typeface="Arial" panose="020B0604020202020204" pitchFamily="34" charset="0"/>
              </a:endParaRPr>
            </a:p>
            <a:p>
              <a:r>
                <a:rPr lang="en-US" altLang="zh-CN" b="1" dirty="0">
                  <a:solidFill>
                    <a:srgbClr val="FF0000"/>
                  </a:solidFill>
                  <a:latin typeface="Arial" panose="020B0604020202020204" pitchFamily="34" charset="0"/>
                  <a:cs typeface="Arial" panose="020B0604020202020204" pitchFamily="34" charset="0"/>
                </a:rPr>
                <a:t>around Soma</a:t>
              </a:r>
              <a:endParaRPr lang="zh-CN" altLang="en-US" b="1" dirty="0">
                <a:solidFill>
                  <a:srgbClr val="FF0000"/>
                </a:solidFill>
                <a:latin typeface="Arial" panose="020B0604020202020204" pitchFamily="34" charset="0"/>
                <a:cs typeface="Arial" panose="020B0604020202020204" pitchFamily="34" charset="0"/>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76300" y="729818"/>
            <a:ext cx="10217150" cy="1441451"/>
          </a:xfrm>
        </p:spPr>
        <p:txBody>
          <a:bodyPr/>
          <a:lstStyle/>
          <a:p>
            <a:pPr marL="0" indent="0">
              <a:buNone/>
            </a:pPr>
            <a:r>
              <a:rPr lang="en-US" altLang="zh-CN" sz="1800" dirty="0">
                <a:latin typeface="Arial" panose="020B0604020202020204" pitchFamily="34" charset="0"/>
                <a:cs typeface="Arial" panose="020B0604020202020204" pitchFamily="34" charset="0"/>
              </a:rPr>
              <a:t>Q5:Is it possible for the axon branches to have an obtuse angle?</a:t>
            </a:r>
            <a:endParaRPr lang="en-US" altLang="zh-CN" sz="1800" dirty="0">
              <a:latin typeface="Arial" panose="020B0604020202020204" pitchFamily="34" charset="0"/>
              <a:cs typeface="Arial" panose="020B0604020202020204" pitchFamily="34" charset="0"/>
            </a:endParaRPr>
          </a:p>
          <a:p>
            <a:pPr marL="0" indent="0">
              <a:buNone/>
            </a:pPr>
            <a:r>
              <a:rPr lang="en-US" altLang="zh-CN" sz="1800" dirty="0">
                <a:latin typeface="Arial" panose="020B0604020202020204" pitchFamily="34" charset="0"/>
                <a:cs typeface="Arial" panose="020B0604020202020204" pitchFamily="34" charset="0"/>
              </a:rPr>
              <a:t>A5: It’s unusual to have these type of branches. </a:t>
            </a:r>
            <a:r>
              <a:rPr lang="en-US" altLang="zh-CN" sz="1800" b="1" dirty="0">
                <a:latin typeface="Arial" panose="020B0604020202020204" pitchFamily="34" charset="0"/>
                <a:cs typeface="Arial" panose="020B0604020202020204" pitchFamily="34" charset="0"/>
              </a:rPr>
              <a:t>They</a:t>
            </a:r>
            <a:r>
              <a:rPr lang="en-US" altLang="zh-CN" sz="1800" b="1" dirty="0">
                <a:latin typeface="Arial" panose="020B0604020202020204" pitchFamily="34" charset="0"/>
                <a:cs typeface="Arial" panose="020B0604020202020204" pitchFamily="34" charset="0"/>
              </a:rPr>
              <a:t> could be branches from other neurons. </a:t>
            </a:r>
            <a:r>
              <a:rPr lang="en-US" altLang="zh-CN" sz="1800" dirty="0">
                <a:latin typeface="Arial" panose="020B0604020202020204" pitchFamily="34" charset="0"/>
                <a:cs typeface="Arial" panose="020B0604020202020204" pitchFamily="34" charset="0"/>
              </a:rPr>
              <a:t>Please pay attention to the terminal primary branches. If you get wrong primary branches, it will take a lot of time to trace the wrong branches.</a:t>
            </a:r>
            <a:endParaRPr lang="zh-CN" altLang="en-US" sz="1800" dirty="0">
              <a:latin typeface="Arial" panose="020B0604020202020204" pitchFamily="34" charset="0"/>
              <a:cs typeface="Arial" panose="020B0604020202020204" pitchFamily="34" charset="0"/>
            </a:endParaRPr>
          </a:p>
          <a:p>
            <a:pPr marL="0" indent="0">
              <a:buNone/>
            </a:pPr>
            <a:endParaRPr lang="zh-CN" altLang="en-US" dirty="0"/>
          </a:p>
        </p:txBody>
      </p:sp>
      <p:pic>
        <p:nvPicPr>
          <p:cNvPr id="7" name="图片 6"/>
          <p:cNvPicPr>
            <a:picLocks noChangeAspect="1"/>
          </p:cNvPicPr>
          <p:nvPr/>
        </p:nvPicPr>
        <p:blipFill rotWithShape="1">
          <a:blip r:embed="rId1"/>
          <a:srcRect l="6375" r="1868" b="295"/>
          <a:stretch>
            <a:fillRect/>
          </a:stretch>
        </p:blipFill>
        <p:spPr>
          <a:xfrm>
            <a:off x="2095502" y="2181479"/>
            <a:ext cx="4095747" cy="3520819"/>
          </a:xfrm>
          <a:prstGeom prst="rect">
            <a:avLst/>
          </a:prstGeom>
        </p:spPr>
      </p:pic>
      <p:pic>
        <p:nvPicPr>
          <p:cNvPr id="8" name="图片 7"/>
          <p:cNvPicPr>
            <a:picLocks noChangeAspect="1"/>
          </p:cNvPicPr>
          <p:nvPr/>
        </p:nvPicPr>
        <p:blipFill rotWithShape="1">
          <a:blip r:embed="rId2"/>
          <a:srcRect b="5199"/>
          <a:stretch>
            <a:fillRect/>
          </a:stretch>
        </p:blipFill>
        <p:spPr>
          <a:xfrm>
            <a:off x="6286499" y="2181479"/>
            <a:ext cx="3809998" cy="3520820"/>
          </a:xfrm>
          <a:prstGeom prst="rect">
            <a:avLst/>
          </a:prstGeom>
        </p:spPr>
      </p:pic>
      <p:sp>
        <p:nvSpPr>
          <p:cNvPr id="9" name="文本框 8"/>
          <p:cNvSpPr txBox="1"/>
          <p:nvPr/>
        </p:nvSpPr>
        <p:spPr>
          <a:xfrm>
            <a:off x="5235828" y="2227903"/>
            <a:ext cx="911468" cy="369332"/>
          </a:xfrm>
          <a:prstGeom prst="rect">
            <a:avLst/>
          </a:prstGeom>
          <a:noFill/>
        </p:spPr>
        <p:txBody>
          <a:bodyPr wrap="none" rtlCol="0">
            <a:spAutoFit/>
          </a:bodyPr>
          <a:lstStyle/>
          <a:p>
            <a:r>
              <a:rPr lang="en-US" altLang="zh-CN" b="1" dirty="0">
                <a:solidFill>
                  <a:srgbClr val="FF0000"/>
                </a:solidFill>
                <a:latin typeface="Arial" panose="020B0604020202020204" pitchFamily="34" charset="0"/>
                <a:cs typeface="Arial" panose="020B0604020202020204" pitchFamily="34" charset="0"/>
              </a:rPr>
              <a:t>Wrong</a:t>
            </a:r>
            <a:endParaRPr lang="zh-CN" altLang="en-US" b="1" dirty="0">
              <a:solidFill>
                <a:srgbClr val="FF0000"/>
              </a:solidFill>
              <a:latin typeface="Arial" panose="020B0604020202020204" pitchFamily="34" charset="0"/>
              <a:cs typeface="Arial" panose="020B0604020202020204" pitchFamily="34" charset="0"/>
            </a:endParaRPr>
          </a:p>
        </p:txBody>
      </p:sp>
      <p:sp>
        <p:nvSpPr>
          <p:cNvPr id="10" name="文本框 9"/>
          <p:cNvSpPr txBox="1"/>
          <p:nvPr/>
        </p:nvSpPr>
        <p:spPr>
          <a:xfrm>
            <a:off x="9247442" y="2227903"/>
            <a:ext cx="774571" cy="369332"/>
          </a:xfrm>
          <a:prstGeom prst="rect">
            <a:avLst/>
          </a:prstGeom>
          <a:noFill/>
        </p:spPr>
        <p:txBody>
          <a:bodyPr wrap="none" rtlCol="0">
            <a:spAutoFit/>
          </a:bodyPr>
          <a:lstStyle/>
          <a:p>
            <a:r>
              <a:rPr lang="en-US" altLang="zh-CN" b="1" dirty="0">
                <a:solidFill>
                  <a:srgbClr val="FF0000"/>
                </a:solidFill>
                <a:latin typeface="Arial" panose="020B0604020202020204" pitchFamily="34" charset="0"/>
                <a:cs typeface="Arial" panose="020B0604020202020204" pitchFamily="34" charset="0"/>
              </a:rPr>
              <a:t>Right</a:t>
            </a:r>
            <a:endParaRPr lang="zh-CN" altLang="en-US" b="1" dirty="0">
              <a:solidFill>
                <a:srgbClr val="FF0000"/>
              </a:solidFill>
              <a:latin typeface="Arial" panose="020B0604020202020204" pitchFamily="34" charset="0"/>
              <a:cs typeface="Arial" panose="020B0604020202020204" pitchFamily="34" charset="0"/>
            </a:endParaRPr>
          </a:p>
        </p:txBody>
      </p:sp>
      <p:sp>
        <p:nvSpPr>
          <p:cNvPr id="11" name="箭头: 下 10"/>
          <p:cNvSpPr/>
          <p:nvPr/>
        </p:nvSpPr>
        <p:spPr>
          <a:xfrm>
            <a:off x="7524749" y="3225800"/>
            <a:ext cx="57149" cy="381000"/>
          </a:xfrm>
          <a:prstGeom prst="downArrow">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6191249" y="5668490"/>
            <a:ext cx="3159839" cy="830997"/>
          </a:xfrm>
          <a:prstGeom prst="rect">
            <a:avLst/>
          </a:prstGeom>
          <a:noFill/>
        </p:spPr>
        <p:txBody>
          <a:bodyPr wrap="square" rtlCol="0">
            <a:spAutoFit/>
          </a:bodyPr>
          <a:lstStyle/>
          <a:p>
            <a:r>
              <a:rPr lang="en-US" altLang="zh-CN" sz="1600" b="1" dirty="0"/>
              <a:t>The white arrow points to the wrong secondary branch. The angle is not good.</a:t>
            </a:r>
            <a:endParaRPr lang="zh-CN" altLang="en-US" sz="1600"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2800" b="1" kern="0" dirty="0">
                <a:solidFill>
                  <a:schemeClr val="tx2"/>
                </a:solidFill>
                <a:latin typeface="Arial" panose="020B0604020202020204" pitchFamily="34" charset="0"/>
                <a:ea typeface="MS PGothic" panose="020B0600070205080204" pitchFamily="34" charset="-128"/>
                <a:cs typeface="Arial" panose="020B0604020202020204" pitchFamily="34" charset="0"/>
                <a:sym typeface="+mn-ea"/>
              </a:rPr>
              <a:t>Annotation Tricks</a:t>
            </a:r>
            <a:endParaRPr lang="zh-CN" altLang="en-US" sz="2800" b="1" kern="0" dirty="0">
              <a:solidFill>
                <a:schemeClr val="tx2"/>
              </a:solidFill>
              <a:latin typeface="Arial" panose="020B0604020202020204" pitchFamily="34" charset="0"/>
              <a:ea typeface="MS PGothic" panose="020B0600070205080204" pitchFamily="34" charset="-128"/>
              <a:cs typeface="Arial" panose="020B0604020202020204" pitchFamily="34" charset="0"/>
            </a:endParaRPr>
          </a:p>
        </p:txBody>
      </p:sp>
      <p:sp>
        <p:nvSpPr>
          <p:cNvPr id="3" name="内容占位符 2"/>
          <p:cNvSpPr>
            <a:spLocks noGrp="1"/>
          </p:cNvSpPr>
          <p:nvPr>
            <p:ph idx="1"/>
          </p:nvPr>
        </p:nvSpPr>
        <p:spPr>
          <a:xfrm>
            <a:off x="717178" y="1453594"/>
            <a:ext cx="11227172" cy="2220574"/>
          </a:xfrm>
        </p:spPr>
        <p:txBody>
          <a:bodyPr>
            <a:normAutofit/>
          </a:bodyPr>
          <a:lstStyle/>
          <a:p>
            <a:pPr marL="0" indent="0">
              <a:buNone/>
            </a:pPr>
            <a:r>
              <a:rPr lang="en-US" altLang="zh-CN" sz="1800" dirty="0">
                <a:latin typeface="Arial" panose="020B0604020202020204" pitchFamily="34" charset="0"/>
                <a:cs typeface="Arial" panose="020B0604020202020204" pitchFamily="34" charset="0"/>
              </a:rPr>
              <a:t>1, </a:t>
            </a:r>
            <a:r>
              <a:rPr lang="en-US" altLang="zh-CN" sz="1800" dirty="0">
                <a:latin typeface="Arial" panose="020B0604020202020204" pitchFamily="34" charset="0"/>
                <a:cs typeface="Arial" panose="020B0604020202020204" pitchFamily="34" charset="0"/>
              </a:rPr>
              <a:t>Be careful of the distribution and numbers of Dendrites from soma.</a:t>
            </a:r>
            <a:endParaRPr lang="en-US" altLang="zh-CN" sz="1800" dirty="0">
              <a:latin typeface="Arial" panose="020B0604020202020204" pitchFamily="34" charset="0"/>
              <a:cs typeface="Arial" panose="020B0604020202020204" pitchFamily="34" charset="0"/>
            </a:endParaRPr>
          </a:p>
          <a:p>
            <a:pPr marL="0" indent="0">
              <a:buNone/>
            </a:pPr>
            <a:r>
              <a:rPr lang="en-US" altLang="zh-CN" sz="1800" dirty="0">
                <a:latin typeface="Arial" panose="020B0604020202020204" pitchFamily="34" charset="0"/>
                <a:cs typeface="Arial" panose="020B0604020202020204" pitchFamily="34" charset="0"/>
              </a:rPr>
              <a:t>These characteristics distinguish the type of neuron.</a:t>
            </a:r>
            <a:endParaRPr lang="en-US" altLang="zh-CN" sz="1800" dirty="0">
              <a:latin typeface="Arial" panose="020B0604020202020204" pitchFamily="34" charset="0"/>
              <a:cs typeface="Arial" panose="020B0604020202020204" pitchFamily="34" charset="0"/>
            </a:endParaRPr>
          </a:p>
          <a:p>
            <a:pPr marL="0" indent="0">
              <a:buNone/>
            </a:pPr>
            <a:r>
              <a:rPr lang="en-US" altLang="zh-CN" sz="1800" dirty="0">
                <a:latin typeface="Arial" panose="020B0604020202020204" pitchFamily="34" charset="0"/>
                <a:cs typeface="Arial" panose="020B0604020202020204" pitchFamily="34" charset="0"/>
              </a:rPr>
              <a:t>2, Pay attention to the axon branches of nearby Soma.</a:t>
            </a:r>
            <a:endParaRPr lang="en-US" altLang="zh-CN" sz="1800" dirty="0">
              <a:latin typeface="Arial" panose="020B0604020202020204" pitchFamily="34" charset="0"/>
              <a:cs typeface="Arial" panose="020B0604020202020204" pitchFamily="34" charset="0"/>
            </a:endParaRPr>
          </a:p>
          <a:p>
            <a:pPr marL="0" indent="0">
              <a:buNone/>
            </a:pPr>
            <a:r>
              <a:rPr lang="en-US" altLang="zh-CN" sz="1800" dirty="0">
                <a:latin typeface="Arial" panose="020B0604020202020204" pitchFamily="34" charset="0"/>
                <a:cs typeface="Arial" panose="020B0604020202020204" pitchFamily="34" charset="0"/>
              </a:rPr>
              <a:t>3, Right angle-connections are unusual. Maybe wrong tracing from two neurites.</a:t>
            </a:r>
            <a:endParaRPr lang="en-US" altLang="zh-CN" sz="1800" dirty="0">
              <a:latin typeface="Arial" panose="020B0604020202020204" pitchFamily="34" charset="0"/>
              <a:cs typeface="Arial" panose="020B0604020202020204" pitchFamily="34" charset="0"/>
            </a:endParaRPr>
          </a:p>
          <a:p>
            <a:pPr marL="0" indent="0">
              <a:buNone/>
            </a:pPr>
            <a:r>
              <a:rPr lang="en-US" altLang="zh-CN" sz="1800" dirty="0">
                <a:latin typeface="Arial" panose="020B0604020202020204" pitchFamily="34" charset="0"/>
                <a:cs typeface="Arial" panose="020B0604020202020204" pitchFamily="34" charset="0"/>
              </a:rPr>
              <a:t>4, Crossing neurites are usually straight lines, Obtuse-angle connecting can a sign of wrong connections.</a:t>
            </a:r>
            <a:endParaRPr lang="en-US" altLang="zh-CN" sz="1800" dirty="0">
              <a:latin typeface="Arial" panose="020B0604020202020204" pitchFamily="34" charset="0"/>
              <a:cs typeface="Arial" panose="020B0604020202020204" pitchFamily="34" charset="0"/>
            </a:endParaRPr>
          </a:p>
          <a:p>
            <a:pPr marL="0" indent="0">
              <a:buNone/>
            </a:pPr>
            <a:r>
              <a:rPr lang="en-US" altLang="zh-CN" sz="1800" dirty="0">
                <a:latin typeface="Arial" panose="020B0604020202020204" pitchFamily="34" charset="0"/>
                <a:cs typeface="Arial" panose="020B0604020202020204" pitchFamily="34" charset="0"/>
              </a:rPr>
              <a:t>5, It will be easy to check missing branches when lock the area.</a:t>
            </a:r>
            <a:endParaRPr lang="en-US" altLang="zh-CN" sz="1800" dirty="0">
              <a:latin typeface="Arial" panose="020B0604020202020204" pitchFamily="34" charset="0"/>
              <a:cs typeface="Arial" panose="020B0604020202020204" pitchFamily="34" charset="0"/>
            </a:endParaRPr>
          </a:p>
          <a:p>
            <a:pPr marL="0" indent="0">
              <a:buNone/>
            </a:pPr>
            <a:endParaRPr lang="en-US" altLang="zh-CN" sz="2000" dirty="0">
              <a:latin typeface="Arial" panose="020B0604020202020204" pitchFamily="34" charset="0"/>
              <a:cs typeface="Arial" panose="020B0604020202020204" pitchFamily="34" charset="0"/>
            </a:endParaRPr>
          </a:p>
        </p:txBody>
      </p:sp>
      <p:grpSp>
        <p:nvGrpSpPr>
          <p:cNvPr id="15" name="组合 14"/>
          <p:cNvGrpSpPr/>
          <p:nvPr/>
        </p:nvGrpSpPr>
        <p:grpSpPr>
          <a:xfrm>
            <a:off x="3220396" y="3843119"/>
            <a:ext cx="5751209" cy="2848702"/>
            <a:chOff x="2052941" y="3843119"/>
            <a:chExt cx="5751209" cy="2848702"/>
          </a:xfrm>
        </p:grpSpPr>
        <p:grpSp>
          <p:nvGrpSpPr>
            <p:cNvPr id="6" name="组合 5"/>
            <p:cNvGrpSpPr/>
            <p:nvPr/>
          </p:nvGrpSpPr>
          <p:grpSpPr>
            <a:xfrm>
              <a:off x="2133250" y="3843119"/>
              <a:ext cx="2996050" cy="2361867"/>
              <a:chOff x="1199899" y="1821724"/>
              <a:chExt cx="4080085" cy="3216441"/>
            </a:xfrm>
          </p:grpSpPr>
          <p:pic>
            <p:nvPicPr>
              <p:cNvPr id="13" name="图片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99899" y="1821724"/>
                <a:ext cx="4080085" cy="3216441"/>
              </a:xfrm>
              <a:prstGeom prst="rect">
                <a:avLst/>
              </a:prstGeom>
            </p:spPr>
          </p:pic>
          <p:sp>
            <p:nvSpPr>
              <p:cNvPr id="14" name="箭头: 下 13"/>
              <p:cNvSpPr/>
              <p:nvPr/>
            </p:nvSpPr>
            <p:spPr>
              <a:xfrm>
                <a:off x="2524965" y="2613212"/>
                <a:ext cx="143435" cy="273424"/>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5180095" y="3843119"/>
              <a:ext cx="2624055" cy="2361867"/>
              <a:chOff x="5349159" y="1821724"/>
              <a:chExt cx="3573495" cy="3216441"/>
            </a:xfrm>
          </p:grpSpPr>
          <p:pic>
            <p:nvPicPr>
              <p:cNvPr id="11" name="图片 10"/>
              <p:cNvPicPr>
                <a:picLocks noChangeAspect="1"/>
              </p:cNvPicPr>
              <p:nvPr/>
            </p:nvPicPr>
            <p:blipFill>
              <a:blip r:embed="rId2"/>
              <a:stretch>
                <a:fillRect/>
              </a:stretch>
            </p:blipFill>
            <p:spPr>
              <a:xfrm>
                <a:off x="5349159" y="1821724"/>
                <a:ext cx="3573495" cy="3216441"/>
              </a:xfrm>
              <a:prstGeom prst="rect">
                <a:avLst/>
              </a:prstGeom>
            </p:spPr>
          </p:pic>
          <p:sp>
            <p:nvSpPr>
              <p:cNvPr id="12" name="箭头: 下 11"/>
              <p:cNvSpPr/>
              <p:nvPr/>
            </p:nvSpPr>
            <p:spPr>
              <a:xfrm>
                <a:off x="6724936" y="2626664"/>
                <a:ext cx="101694" cy="233082"/>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2133250" y="3843119"/>
              <a:ext cx="513452" cy="339005"/>
            </a:xfrm>
            <a:prstGeom prst="rect">
              <a:avLst/>
            </a:prstGeom>
            <a:noFill/>
          </p:spPr>
          <p:txBody>
            <a:bodyPr wrap="none" rtlCol="0">
              <a:spAutoFit/>
            </a:bodyPr>
            <a:lstStyle/>
            <a:p>
              <a:r>
                <a:rPr lang="en-US" altLang="zh-CN" sz="2400" b="1" dirty="0">
                  <a:solidFill>
                    <a:schemeClr val="bg1"/>
                  </a:solidFill>
                  <a:latin typeface="Arial" panose="020B0604020202020204" pitchFamily="34" charset="0"/>
                  <a:cs typeface="Arial" panose="020B0604020202020204" pitchFamily="34" charset="0"/>
                </a:rPr>
                <a:t>038</a:t>
              </a:r>
              <a:endParaRPr lang="zh-CN" altLang="en-US" sz="2400" b="1" dirty="0">
                <a:solidFill>
                  <a:schemeClr val="bg1"/>
                </a:solidFill>
                <a:latin typeface="Arial" panose="020B0604020202020204" pitchFamily="34" charset="0"/>
                <a:cs typeface="Arial" panose="020B0604020202020204" pitchFamily="34" charset="0"/>
              </a:endParaRPr>
            </a:p>
          </p:txBody>
        </p:sp>
        <p:sp>
          <p:nvSpPr>
            <p:cNvPr id="9" name="矩形 8"/>
            <p:cNvSpPr/>
            <p:nvPr/>
          </p:nvSpPr>
          <p:spPr>
            <a:xfrm>
              <a:off x="2052941" y="6230156"/>
              <a:ext cx="3013967" cy="276999"/>
            </a:xfrm>
            <a:prstGeom prst="rect">
              <a:avLst/>
            </a:prstGeom>
          </p:spPr>
          <p:txBody>
            <a:bodyPr wrap="none">
              <a:spAutoFit/>
            </a:bodyPr>
            <a:lstStyle/>
            <a:p>
              <a:r>
                <a:rPr lang="en-US" altLang="zh-CN" sz="1200" dirty="0">
                  <a:latin typeface="Arial" panose="020B0604020202020204" pitchFamily="34" charset="0"/>
                  <a:cs typeface="Arial" panose="020B0604020202020204" pitchFamily="34" charset="0"/>
                </a:rPr>
                <a:t>Large Node coming out several Dendrites</a:t>
              </a:r>
              <a:endParaRPr lang="zh-CN" altLang="en-US" sz="1200" dirty="0">
                <a:latin typeface="Arial" panose="020B0604020202020204" pitchFamily="34" charset="0"/>
                <a:cs typeface="Arial" panose="020B0604020202020204" pitchFamily="34" charset="0"/>
              </a:endParaRPr>
            </a:p>
          </p:txBody>
        </p:sp>
        <p:sp>
          <p:nvSpPr>
            <p:cNvPr id="10" name="文本框 9"/>
            <p:cNvSpPr txBox="1"/>
            <p:nvPr/>
          </p:nvSpPr>
          <p:spPr>
            <a:xfrm>
              <a:off x="5106322" y="6230156"/>
              <a:ext cx="2635658" cy="461665"/>
            </a:xfrm>
            <a:prstGeom prst="rect">
              <a:avLst/>
            </a:prstGeom>
            <a:noFill/>
          </p:spPr>
          <p:txBody>
            <a:bodyPr wrap="none" rtlCol="0">
              <a:spAutoFit/>
            </a:bodyPr>
            <a:lstStyle/>
            <a:p>
              <a:r>
                <a:rPr lang="en-US" altLang="zh-CN" sz="1200" dirty="0">
                  <a:latin typeface="Arial" panose="020B0604020202020204" pitchFamily="34" charset="0"/>
                  <a:cs typeface="Arial" panose="020B0604020202020204" pitchFamily="34" charset="0"/>
                </a:rPr>
                <a:t>Axons from two neurons cross, and </a:t>
              </a:r>
              <a:endParaRPr lang="en-US" altLang="zh-CN" sz="1200" dirty="0">
                <a:latin typeface="Arial" panose="020B0604020202020204" pitchFamily="34" charset="0"/>
                <a:cs typeface="Arial" panose="020B0604020202020204" pitchFamily="34" charset="0"/>
              </a:endParaRPr>
            </a:p>
            <a:p>
              <a:r>
                <a:rPr lang="en-US" altLang="zh-CN" sz="1200" dirty="0">
                  <a:latin typeface="Arial" panose="020B0604020202020204" pitchFamily="34" charset="0"/>
                  <a:cs typeface="Arial" panose="020B0604020202020204" pitchFamily="34" charset="0"/>
                </a:rPr>
                <a:t>forms a node.</a:t>
              </a:r>
              <a:endParaRPr lang="zh-CN" altLang="en-US" sz="1200" dirty="0">
                <a:latin typeface="Arial" panose="020B0604020202020204" pitchFamily="34" charset="0"/>
                <a:cs typeface="Arial" panose="020B0604020202020204" pitchFamily="34" charset="0"/>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2800" b="1" kern="0" dirty="0">
                <a:solidFill>
                  <a:schemeClr val="tx2"/>
                </a:solidFill>
                <a:latin typeface="Arial" panose="020B0604020202020204" pitchFamily="34" charset="0"/>
                <a:ea typeface="MS PGothic" panose="020B0600070205080204" pitchFamily="34" charset="-128"/>
                <a:cs typeface="Arial" panose="020B0604020202020204" pitchFamily="34" charset="0"/>
                <a:sym typeface="+mn-ea"/>
              </a:rPr>
              <a:t>Annotation Tricks</a:t>
            </a:r>
            <a:endParaRPr lang="zh-CN" altLang="en-US" sz="2800" b="1" kern="0" dirty="0">
              <a:solidFill>
                <a:schemeClr val="tx2"/>
              </a:solidFill>
              <a:latin typeface="Arial" panose="020B0604020202020204" pitchFamily="34" charset="0"/>
              <a:ea typeface="MS PGothic" panose="020B0600070205080204" pitchFamily="34" charset="-128"/>
              <a:cs typeface="Arial" panose="020B0604020202020204" pitchFamily="34" charset="0"/>
            </a:endParaRPr>
          </a:p>
        </p:txBody>
      </p:sp>
      <p:sp>
        <p:nvSpPr>
          <p:cNvPr id="3" name="内容占位符 2"/>
          <p:cNvSpPr>
            <a:spLocks noGrp="1"/>
          </p:cNvSpPr>
          <p:nvPr>
            <p:ph idx="1"/>
          </p:nvPr>
        </p:nvSpPr>
        <p:spPr>
          <a:xfrm>
            <a:off x="717178" y="1358344"/>
            <a:ext cx="10515600" cy="2623106"/>
          </a:xfrm>
        </p:spPr>
        <p:txBody>
          <a:bodyPr>
            <a:normAutofit/>
          </a:bodyPr>
          <a:lstStyle/>
          <a:p>
            <a:pPr marL="0" indent="0">
              <a:buNone/>
            </a:pPr>
            <a:r>
              <a:rPr lang="en-US" altLang="zh-CN" sz="1800" dirty="0">
                <a:latin typeface="Arial" panose="020B0604020202020204" pitchFamily="34" charset="0"/>
                <a:cs typeface="Arial" panose="020B0604020202020204" pitchFamily="34" charset="0"/>
              </a:rPr>
              <a:t>6, Axon can emerge from a dendrite. It’s rare though.</a:t>
            </a:r>
            <a:endParaRPr lang="en-US" altLang="zh-CN" sz="1800" dirty="0">
              <a:latin typeface="Arial" panose="020B0604020202020204" pitchFamily="34" charset="0"/>
              <a:cs typeface="Arial" panose="020B0604020202020204" pitchFamily="34" charset="0"/>
            </a:endParaRPr>
          </a:p>
          <a:p>
            <a:pPr marL="0" indent="0">
              <a:buNone/>
            </a:pPr>
            <a:r>
              <a:rPr lang="en-US" altLang="zh-CN" sz="1800" dirty="0">
                <a:latin typeface="Arial" panose="020B0604020202020204" pitchFamily="34" charset="0"/>
                <a:cs typeface="Arial" panose="020B0604020202020204" pitchFamily="34" charset="0"/>
              </a:rPr>
              <a:t>7, It’s hard to identify the neurites' origin when two neurons are too close. USE VR!</a:t>
            </a:r>
            <a:endParaRPr lang="en-US" altLang="zh-CN" sz="1800" dirty="0">
              <a:latin typeface="Arial" panose="020B0604020202020204" pitchFamily="34" charset="0"/>
              <a:cs typeface="Arial" panose="020B0604020202020204" pitchFamily="34" charset="0"/>
            </a:endParaRPr>
          </a:p>
          <a:p>
            <a:pPr marL="0" indent="0">
              <a:buNone/>
            </a:pPr>
            <a:r>
              <a:rPr lang="en-US" altLang="zh-CN" sz="1800" dirty="0">
                <a:latin typeface="Arial" panose="020B0604020202020204" pitchFamily="34" charset="0"/>
                <a:cs typeface="Arial" panose="020B0604020202020204" pitchFamily="34" charset="0"/>
              </a:rPr>
              <a:t>8, Usually there is no trifurcation in an axon. If it shows up, could be features for the neuron,  or when the neuron is in a dynamic status. </a:t>
            </a:r>
            <a:endParaRPr lang="en-US" altLang="zh-CN" sz="1800" dirty="0">
              <a:latin typeface="Arial" panose="020B0604020202020204" pitchFamily="34" charset="0"/>
              <a:cs typeface="Arial" panose="020B0604020202020204" pitchFamily="34" charset="0"/>
            </a:endParaRPr>
          </a:p>
          <a:p>
            <a:pPr marL="0" indent="0">
              <a:buNone/>
            </a:pPr>
            <a:r>
              <a:rPr lang="en-US" altLang="zh-CN" sz="1800" dirty="0">
                <a:latin typeface="Arial" panose="020B0604020202020204" pitchFamily="34" charset="0"/>
                <a:cs typeface="Arial" panose="020B0604020202020204" pitchFamily="34" charset="0"/>
              </a:rPr>
              <a:t>9, During tracing the Long Axon Projection, </a:t>
            </a:r>
            <a:r>
              <a:rPr lang="en-US" altLang="zh-CN" sz="1800" u="sng" dirty="0">
                <a:latin typeface="Arial" panose="020B0604020202020204" pitchFamily="34" charset="0"/>
                <a:cs typeface="Arial" panose="020B0604020202020204" pitchFamily="34" charset="0"/>
              </a:rPr>
              <a:t>markers should  be set for nodes along the way</a:t>
            </a:r>
            <a:r>
              <a:rPr lang="en-US" altLang="zh-CN" sz="1800" dirty="0">
                <a:latin typeface="Arial" panose="020B0604020202020204" pitchFamily="34" charset="0"/>
                <a:cs typeface="Arial" panose="020B0604020202020204" pitchFamily="34" charset="0"/>
              </a:rPr>
              <a:t>.  It will be easier for checking the branches. Colors of nodes could stand for different status. Red-Unfinished, Blue-finished.</a:t>
            </a:r>
            <a:endParaRPr lang="en-US" altLang="zh-CN" sz="1800" dirty="0">
              <a:latin typeface="Arial" panose="020B0604020202020204" pitchFamily="34" charset="0"/>
              <a:cs typeface="Arial" panose="020B0604020202020204" pitchFamily="34" charset="0"/>
            </a:endParaRPr>
          </a:p>
          <a:p>
            <a:pPr marL="0" indent="0">
              <a:buNone/>
            </a:pPr>
            <a:r>
              <a:rPr lang="en-US" altLang="zh-CN" sz="1800" dirty="0">
                <a:solidFill>
                  <a:srgbClr val="FF0000"/>
                </a:solidFill>
                <a:latin typeface="Arial" panose="020B0604020202020204" pitchFamily="34" charset="0"/>
                <a:cs typeface="Arial" panose="020B0604020202020204" pitchFamily="34" charset="0"/>
              </a:rPr>
              <a:t>Pay more attention to the weak branches along the axon projection.</a:t>
            </a:r>
            <a:endParaRPr lang="en-US" altLang="zh-CN" sz="1800" dirty="0">
              <a:solidFill>
                <a:srgbClr val="FF0000"/>
              </a:solidFill>
              <a:latin typeface="Arial" panose="020B0604020202020204" pitchFamily="34" charset="0"/>
              <a:cs typeface="Arial" panose="020B0604020202020204" pitchFamily="34" charset="0"/>
            </a:endParaRPr>
          </a:p>
          <a:p>
            <a:pPr marL="0" indent="0">
              <a:buNone/>
            </a:pPr>
            <a:endParaRPr lang="en-US" altLang="zh-CN" sz="2000" dirty="0">
              <a:latin typeface="Arial" panose="020B0604020202020204" pitchFamily="34" charset="0"/>
              <a:cs typeface="Arial" panose="020B0604020202020204" pitchFamily="34" charset="0"/>
            </a:endParaRPr>
          </a:p>
        </p:txBody>
      </p:sp>
      <p:sp>
        <p:nvSpPr>
          <p:cNvPr id="4" name="灯片编号占位符 3"/>
          <p:cNvSpPr>
            <a:spLocks noGrp="1"/>
          </p:cNvSpPr>
          <p:nvPr>
            <p:ph type="sldNum" sz="quarter" idx="11"/>
          </p:nvPr>
        </p:nvSpPr>
        <p:spPr/>
        <p:txBody>
          <a:bodyPr/>
          <a:lstStyle/>
          <a:p>
            <a:fld id="{C2C38271-C80B-EC45-BF03-BE894D38DF8E}" type="slidenum">
              <a:rPr lang="en-US" altLang="en-US" smtClean="0"/>
            </a:fld>
            <a:endParaRPr lang="en-US" altLang="en-US" dirty="0"/>
          </a:p>
        </p:txBody>
      </p:sp>
      <p:grpSp>
        <p:nvGrpSpPr>
          <p:cNvPr id="7" name="组合 6"/>
          <p:cNvGrpSpPr/>
          <p:nvPr/>
        </p:nvGrpSpPr>
        <p:grpSpPr>
          <a:xfrm>
            <a:off x="1554232" y="4083540"/>
            <a:ext cx="3811518" cy="2637935"/>
            <a:chOff x="1554232" y="4083540"/>
            <a:chExt cx="3811518" cy="2637935"/>
          </a:xfrm>
        </p:grpSpPr>
        <p:pic>
          <p:nvPicPr>
            <p:cNvPr id="5" name="图片 4"/>
            <p:cNvPicPr>
              <a:picLocks noChangeAspect="1"/>
            </p:cNvPicPr>
            <p:nvPr/>
          </p:nvPicPr>
          <p:blipFill>
            <a:blip r:embed="rId1"/>
            <a:stretch>
              <a:fillRect/>
            </a:stretch>
          </p:blipFill>
          <p:spPr>
            <a:xfrm>
              <a:off x="1554232" y="4083540"/>
              <a:ext cx="3811518" cy="2637935"/>
            </a:xfrm>
            <a:prstGeom prst="rect">
              <a:avLst/>
            </a:prstGeom>
          </p:spPr>
        </p:pic>
        <p:sp>
          <p:nvSpPr>
            <p:cNvPr id="6" name="箭头: 下 5"/>
            <p:cNvSpPr/>
            <p:nvPr/>
          </p:nvSpPr>
          <p:spPr>
            <a:xfrm>
              <a:off x="3543300" y="4864101"/>
              <a:ext cx="127000" cy="406400"/>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2954399" y="4568437"/>
            <a:ext cx="1431802" cy="276999"/>
          </a:xfrm>
          <a:prstGeom prst="rect">
            <a:avLst/>
          </a:prstGeom>
          <a:noFill/>
        </p:spPr>
        <p:txBody>
          <a:bodyPr wrap="none" rtlCol="0">
            <a:spAutoFit/>
          </a:bodyPr>
          <a:lstStyle/>
          <a:p>
            <a:r>
              <a:rPr lang="en-US" altLang="zh-CN" sz="1200" b="1" dirty="0">
                <a:solidFill>
                  <a:srgbClr val="FF0000"/>
                </a:solidFill>
                <a:latin typeface="Arial" panose="020B0604020202020204" pitchFamily="34" charset="0"/>
                <a:cs typeface="Arial" panose="020B0604020202020204" pitchFamily="34" charset="0"/>
              </a:rPr>
              <a:t>Missed branches</a:t>
            </a:r>
            <a:endParaRPr lang="zh-CN" altLang="en-US" sz="1200" b="1" dirty="0">
              <a:solidFill>
                <a:srgbClr val="FF0000"/>
              </a:solidFill>
              <a:latin typeface="Arial" panose="020B0604020202020204" pitchFamily="34" charset="0"/>
              <a:cs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2000" u="sng" dirty="0">
                <a:latin typeface="Arial" panose="020B0604020202020204" pitchFamily="34" charset="0"/>
                <a:cs typeface="Arial" panose="020B0604020202020204" pitchFamily="34" charset="0"/>
              </a:rPr>
              <a:t>120:</a:t>
            </a:r>
            <a:r>
              <a:rPr lang="en-US" altLang="zh-CN" sz="2000" dirty="0">
                <a:latin typeface="Arial" panose="020B0604020202020204" pitchFamily="34" charset="0"/>
                <a:cs typeface="Arial" panose="020B0604020202020204" pitchFamily="34" charset="0"/>
              </a:rPr>
              <a:t> An axon emerged from a dendrite that emerged out from a soma (not the other way)!</a:t>
            </a:r>
            <a:endParaRPr lang="zh-CN" altLang="en-US" sz="2000" dirty="0">
              <a:latin typeface="Arial" panose="020B0604020202020204" pitchFamily="34" charset="0"/>
              <a:cs typeface="Arial" panose="020B0604020202020204" pitchFamily="34" charset="0"/>
            </a:endParaRPr>
          </a:p>
        </p:txBody>
      </p:sp>
      <p:grpSp>
        <p:nvGrpSpPr>
          <p:cNvPr id="9" name="组合 8"/>
          <p:cNvGrpSpPr/>
          <p:nvPr/>
        </p:nvGrpSpPr>
        <p:grpSpPr>
          <a:xfrm>
            <a:off x="1581150" y="1832758"/>
            <a:ext cx="8826500" cy="3968414"/>
            <a:chOff x="1581150" y="1832758"/>
            <a:chExt cx="8826500" cy="3968414"/>
          </a:xfrm>
        </p:grpSpPr>
        <p:pic>
          <p:nvPicPr>
            <p:cNvPr id="5" name="图片 4"/>
            <p:cNvPicPr>
              <a:picLocks noChangeAspect="1"/>
            </p:cNvPicPr>
            <p:nvPr/>
          </p:nvPicPr>
          <p:blipFill rotWithShape="1">
            <a:blip r:embed="rId1"/>
            <a:srcRect t="4024" r="4479"/>
            <a:stretch>
              <a:fillRect/>
            </a:stretch>
          </p:blipFill>
          <p:spPr>
            <a:xfrm>
              <a:off x="1581150" y="1832758"/>
              <a:ext cx="8826500" cy="3968414"/>
            </a:xfrm>
            <a:prstGeom prst="rect">
              <a:avLst/>
            </a:prstGeom>
          </p:spPr>
        </p:pic>
        <p:sp>
          <p:nvSpPr>
            <p:cNvPr id="7" name="文本框 6"/>
            <p:cNvSpPr txBox="1"/>
            <p:nvPr/>
          </p:nvSpPr>
          <p:spPr>
            <a:xfrm>
              <a:off x="4892928" y="1865953"/>
              <a:ext cx="911468" cy="369332"/>
            </a:xfrm>
            <a:prstGeom prst="rect">
              <a:avLst/>
            </a:prstGeom>
            <a:noFill/>
          </p:spPr>
          <p:txBody>
            <a:bodyPr wrap="none" rtlCol="0">
              <a:spAutoFit/>
            </a:bodyPr>
            <a:lstStyle/>
            <a:p>
              <a:r>
                <a:rPr lang="en-US" altLang="zh-CN" b="1" dirty="0">
                  <a:solidFill>
                    <a:srgbClr val="FF0000"/>
                  </a:solidFill>
                  <a:latin typeface="Arial" panose="020B0604020202020204" pitchFamily="34" charset="0"/>
                  <a:cs typeface="Arial" panose="020B0604020202020204" pitchFamily="34" charset="0"/>
                </a:rPr>
                <a:t>Wrong</a:t>
              </a:r>
              <a:endParaRPr lang="zh-CN" altLang="en-US" b="1" dirty="0">
                <a:solidFill>
                  <a:srgbClr val="FF0000"/>
                </a:solidFill>
                <a:latin typeface="Arial" panose="020B0604020202020204" pitchFamily="34" charset="0"/>
                <a:cs typeface="Arial" panose="020B0604020202020204" pitchFamily="34" charset="0"/>
              </a:endParaRPr>
            </a:p>
          </p:txBody>
        </p:sp>
        <p:sp>
          <p:nvSpPr>
            <p:cNvPr id="8" name="文本框 7"/>
            <p:cNvSpPr txBox="1"/>
            <p:nvPr/>
          </p:nvSpPr>
          <p:spPr>
            <a:xfrm>
              <a:off x="9571292" y="1865953"/>
              <a:ext cx="774571" cy="369332"/>
            </a:xfrm>
            <a:prstGeom prst="rect">
              <a:avLst/>
            </a:prstGeom>
            <a:noFill/>
          </p:spPr>
          <p:txBody>
            <a:bodyPr wrap="none" rtlCol="0">
              <a:spAutoFit/>
            </a:bodyPr>
            <a:lstStyle/>
            <a:p>
              <a:r>
                <a:rPr lang="en-US" altLang="zh-CN" b="1" dirty="0">
                  <a:solidFill>
                    <a:srgbClr val="FF0000"/>
                  </a:solidFill>
                  <a:latin typeface="Arial" panose="020B0604020202020204" pitchFamily="34" charset="0"/>
                  <a:cs typeface="Arial" panose="020B0604020202020204" pitchFamily="34" charset="0"/>
                </a:rPr>
                <a:t>Right</a:t>
              </a:r>
              <a:endParaRPr lang="zh-CN" altLang="en-US" b="1" dirty="0">
                <a:solidFill>
                  <a:srgbClr val="FF0000"/>
                </a:solidFill>
                <a:latin typeface="Arial" panose="020B0604020202020204" pitchFamily="34" charset="0"/>
                <a:cs typeface="Arial" panose="020B0604020202020204" pitchFamily="34" charset="0"/>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3200400" cy="1325563"/>
          </a:xfrm>
        </p:spPr>
        <p:txBody>
          <a:bodyPr>
            <a:normAutofit/>
          </a:bodyPr>
          <a:lstStyle/>
          <a:p>
            <a:r>
              <a:rPr lang="en-US" sz="3600" dirty="0">
                <a:latin typeface="Arial" panose="020B0604020202020204" pitchFamily="34" charset="0"/>
                <a:cs typeface="Arial" panose="020B0604020202020204" pitchFamily="34" charset="0"/>
              </a:rPr>
              <a:t>Examples</a:t>
            </a:r>
            <a:endParaRPr lang="en-US" sz="3600" dirty="0">
              <a:latin typeface="Arial" panose="020B0604020202020204" pitchFamily="34" charset="0"/>
              <a:cs typeface="Arial" panose="020B0604020202020204" pitchFamily="34" charset="0"/>
            </a:endParaRPr>
          </a:p>
        </p:txBody>
      </p:sp>
      <p:sp>
        <p:nvSpPr>
          <p:cNvPr id="4" name="灯片编号占位符 3"/>
          <p:cNvSpPr>
            <a:spLocks noGrp="1"/>
          </p:cNvSpPr>
          <p:nvPr>
            <p:ph type="sldNum" sz="quarter" idx="11"/>
          </p:nvPr>
        </p:nvSpPr>
        <p:spPr/>
        <p:txBody>
          <a:bodyPr/>
          <a:lstStyle/>
          <a:p>
            <a:fld id="{C2C38271-C80B-EC45-BF03-BE894D38DF8E}" type="slidenum">
              <a:rPr lang="en-US" altLang="en-US" smtClean="0"/>
            </a:fld>
            <a:endParaRPr lang="en-US" altLang="en-US"/>
          </a:p>
        </p:txBody>
      </p:sp>
      <p:pic>
        <p:nvPicPr>
          <p:cNvPr id="8" name="图片 7"/>
          <p:cNvPicPr>
            <a:picLocks noChangeAspect="1"/>
          </p:cNvPicPr>
          <p:nvPr/>
        </p:nvPicPr>
        <p:blipFill rotWithShape="1">
          <a:blip r:embed="rId1"/>
          <a:srcRect/>
          <a:stretch>
            <a:fillRect/>
          </a:stretch>
        </p:blipFill>
        <p:spPr>
          <a:xfrm>
            <a:off x="2057401" y="1143000"/>
            <a:ext cx="7832141" cy="5023104"/>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2797</Words>
  <Application>WPS 演示</Application>
  <PresentationFormat>宽屏</PresentationFormat>
  <Paragraphs>88</Paragraphs>
  <Slides>10</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vt:i4>
      </vt:variant>
    </vt:vector>
  </HeadingPairs>
  <TitlesOfParts>
    <vt:vector size="20" baseType="lpstr">
      <vt:lpstr>Arial</vt:lpstr>
      <vt:lpstr>宋体</vt:lpstr>
      <vt:lpstr>Wingdings</vt:lpstr>
      <vt:lpstr>MS PGothic</vt:lpstr>
      <vt:lpstr>等线</vt:lpstr>
      <vt:lpstr>微软雅黑</vt:lpstr>
      <vt:lpstr>Arial Unicode MS</vt:lpstr>
      <vt:lpstr>等线 Light</vt:lpstr>
      <vt:lpstr>Calibri</vt:lpstr>
      <vt:lpstr>Office 主题​​</vt:lpstr>
      <vt:lpstr>Enjoy the beautiful Neurons</vt:lpstr>
      <vt:lpstr>Questions(Q) &amp; Answers(A)</vt:lpstr>
      <vt:lpstr>PowerPoint 演示文稿</vt:lpstr>
      <vt:lpstr>PowerPoint 演示文稿</vt:lpstr>
      <vt:lpstr>PowerPoint 演示文稿</vt:lpstr>
      <vt:lpstr>Annotation Tricks</vt:lpstr>
      <vt:lpstr>Annotation Tricks</vt:lpstr>
      <vt:lpstr>120: An axon emerged from a dendrite that emerged out from a soma (not the other way)!</vt:lpstr>
      <vt:lpstr>Demonstration</vt:lpstr>
      <vt:lpstr>Your Annotation tricks will be welcome to add here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Enjoy the beautiful Neurons</dc:title>
  <dc:creator>han wei</dc:creator>
  <cp:lastModifiedBy>admin1</cp:lastModifiedBy>
  <cp:revision>35</cp:revision>
  <dcterms:created xsi:type="dcterms:W3CDTF">2018-05-03T02:08:00Z</dcterms:created>
  <dcterms:modified xsi:type="dcterms:W3CDTF">2018-07-03T08:14:16Z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